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82" r:id="rId6"/>
    <p:sldId id="283" r:id="rId7"/>
    <p:sldId id="284" r:id="rId8"/>
    <p:sldId id="287" r:id="rId9"/>
    <p:sldId id="288" r:id="rId10"/>
    <p:sldId id="289" r:id="rId11"/>
    <p:sldId id="290" r:id="rId12"/>
    <p:sldId id="295" r:id="rId13"/>
    <p:sldId id="293" r:id="rId14"/>
    <p:sldId id="299" r:id="rId15"/>
    <p:sldId id="285" r:id="rId16"/>
    <p:sldId id="300" r:id="rId17"/>
    <p:sldId id="302" r:id="rId18"/>
    <p:sldId id="30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72" autoAdjust="0"/>
    <p:restoredTop sz="94615" autoAdjust="0"/>
  </p:normalViewPr>
  <p:slideViewPr>
    <p:cSldViewPr>
      <p:cViewPr varScale="1">
        <p:scale>
          <a:sx n="83" d="100"/>
          <a:sy n="83" d="100"/>
        </p:scale>
        <p:origin x="89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7FE52-486D-4FEC-B098-668CED92BAC4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2D11E-5A90-4B84-9855-C29673374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7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2D11E-5A90-4B84-9855-C296733749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7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jpe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1428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на тему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629" y="1357298"/>
            <a:ext cx="7786742" cy="5000660"/>
          </a:xfrm>
        </p:spPr>
        <p:txBody>
          <a:bodyPr>
            <a:noAutofit/>
          </a:bodyPr>
          <a:lstStyle/>
          <a:p>
            <a:r>
              <a:rPr lang="ru-RU" sz="4800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36C0A"/>
                    </a:gs>
                    <a:gs pos="100000">
                      <a:srgbClr val="E36C0A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«Калейдоскоп </a:t>
            </a:r>
          </a:p>
          <a:p>
            <a:r>
              <a:rPr lang="ru-RU" sz="4800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36C0A"/>
                    </a:gs>
                    <a:gs pos="100000">
                      <a:srgbClr val="E36C0A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народных праздников»</a:t>
            </a:r>
          </a:p>
          <a:p>
            <a:r>
              <a:rPr lang="ru-RU" sz="4800" kern="10" dirty="0" smtClean="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36C0A"/>
                    </a:gs>
                    <a:gs pos="100000">
                      <a:srgbClr val="E36C0A">
                        <a:gamma/>
                        <a:shade val="60000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		 </a:t>
            </a:r>
            <a:endParaRPr lang="ru-RU" sz="4800" dirty="0"/>
          </a:p>
        </p:txBody>
      </p:sp>
      <p:pic>
        <p:nvPicPr>
          <p:cNvPr id="4" name="Рисунок 3" descr="http://sdelanounas.ru/i/c/2/c2RlbGFub3VuYXMucnUvdXBsb2Fkcy80LzUvNDU1MTM3NTgyMzgyNC5qcGVnP19faWQ9MzgyMjc=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5286704" cy="3525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казённое дошкольное образовательное учреждение детский сад №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г.Острогожск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9547" y="6191761"/>
            <a:ext cx="278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Подготовила воспитатель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Денисова </a:t>
            </a:r>
            <a:r>
              <a:rPr lang="ru-RU" b="1" dirty="0">
                <a:solidFill>
                  <a:srgbClr val="002060"/>
                </a:solidFill>
              </a:rPr>
              <a:t>Св. В.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260648"/>
            <a:ext cx="2880320" cy="640871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4.   </a:t>
            </a:r>
            <a:r>
              <a:rPr lang="ru-RU" sz="1600" b="1" u="sng" dirty="0" smtClean="0"/>
              <a:t>Организация и проведение праздника в старшей группе «Посиделки на Покров»</a:t>
            </a:r>
            <a:endParaRPr lang="ru-RU" sz="1600" dirty="0" smtClean="0"/>
          </a:p>
          <a:p>
            <a:r>
              <a:rPr lang="ru-RU" b="1" u="sng" dirty="0" smtClean="0"/>
              <a:t>Цель:</a:t>
            </a:r>
            <a:r>
              <a:rPr lang="ru-RU" dirty="0" smtClean="0"/>
              <a:t> приобщение детей  к русской народной культуре; развитие желания больше знать о своей Родине, традициях  русского православного народа. Воспитание чувства патриотизма.</a:t>
            </a:r>
          </a:p>
          <a:p>
            <a:r>
              <a:rPr lang="ru-RU" b="1" dirty="0" smtClean="0"/>
              <a:t>5.   </a:t>
            </a:r>
            <a:r>
              <a:rPr lang="ru-RU" sz="1600" b="1" u="sng" dirty="0" smtClean="0"/>
              <a:t>Беседа с детьми 5-6  лет. </a:t>
            </a:r>
            <a:endParaRPr lang="ru-RU" sz="1600" dirty="0" smtClean="0"/>
          </a:p>
          <a:p>
            <a:r>
              <a:rPr lang="ru-RU" b="1" u="sng" dirty="0" smtClean="0"/>
              <a:t>Тема: </a:t>
            </a:r>
            <a:r>
              <a:rPr lang="ru-RU" b="1" dirty="0" smtClean="0"/>
              <a:t> </a:t>
            </a:r>
            <a:r>
              <a:rPr lang="ru-RU" dirty="0" smtClean="0"/>
              <a:t>«Моя семья»</a:t>
            </a:r>
          </a:p>
          <a:p>
            <a:r>
              <a:rPr lang="ru-RU" b="1" u="sng" dirty="0" smtClean="0"/>
              <a:t>Цель:</a:t>
            </a:r>
            <a:r>
              <a:rPr lang="ru-RU" dirty="0" smtClean="0"/>
              <a:t> помочь понять, что значат для человека родители. Учить уважать старших.</a:t>
            </a:r>
          </a:p>
          <a:p>
            <a:pPr lvl="0"/>
            <a:r>
              <a:rPr lang="ru-RU" b="1" dirty="0" smtClean="0"/>
              <a:t>6.  </a:t>
            </a:r>
            <a:r>
              <a:rPr lang="ru-RU" sz="1600" b="1" u="sng" dirty="0" smtClean="0"/>
              <a:t>Праздник  ко Дню Матери в старшей группе детского сада</a:t>
            </a:r>
            <a:r>
              <a:rPr lang="ru-RU" sz="1600" dirty="0" smtClean="0"/>
              <a:t>  </a:t>
            </a:r>
            <a:r>
              <a:rPr lang="ru-RU" sz="1600" b="1" u="sng" dirty="0" smtClean="0"/>
              <a:t>«Моя мама лучшая на свете»</a:t>
            </a:r>
            <a:endParaRPr lang="ru-RU" sz="1600" dirty="0" smtClean="0"/>
          </a:p>
          <a:p>
            <a:pPr lvl="0"/>
            <a:r>
              <a:rPr lang="ru-RU" b="1" dirty="0" smtClean="0"/>
              <a:t>7. </a:t>
            </a:r>
            <a:r>
              <a:rPr lang="ru-RU" sz="1600" b="1" u="sng" dirty="0" smtClean="0"/>
              <a:t>Путешествие с книгой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/>
              <a:t>«Что  Библия расскажет о Рождестве?»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/>
              <a:t>Рассматривание иллюстраций о Рождестве Христове.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/>
              <a:t>Беседа «Как люди готовятся к празднику Рождества?</a:t>
            </a:r>
          </a:p>
          <a:p>
            <a:pPr lv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200" dirty="0" smtClean="0"/>
              <a:t>Заучивание колядок, стихов, слушание песен о Рождестве.</a:t>
            </a:r>
          </a:p>
          <a:p>
            <a:endParaRPr lang="ru-RU" dirty="0"/>
          </a:p>
        </p:txBody>
      </p:sp>
      <p:pic>
        <p:nvPicPr>
          <p:cNvPr id="5" name="Содержимое 4" descr="G:\media\image2.jpeg"/>
          <p:cNvPicPr>
            <a:picLocks noGrp="1"/>
          </p:cNvPicPr>
          <p:nvPr>
            <p:ph idx="1"/>
          </p:nvPr>
        </p:nvPicPr>
        <p:blipFill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1512168" cy="237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www.playcast.ru/uploads/2015/10/01/15284497.jpg"/>
          <p:cNvPicPr/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262" y="461626"/>
            <a:ext cx="2625467" cy="2391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L:\Православные традиции проект\IMG_2224.JPG"/>
          <p:cNvPicPr/>
          <p:nvPr/>
        </p:nvPicPr>
        <p:blipFill>
          <a:blip r:embed="rId5" cstate="email">
            <a:lum contras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144" y="2852936"/>
            <a:ext cx="316835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L:\Православные традиции проект\IMG_2235.JPG"/>
          <p:cNvPicPr/>
          <p:nvPr/>
        </p:nvPicPr>
        <p:blipFill>
          <a:blip r:embed="rId7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73630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://img-fotki.yandex.ru/get/4004/inmira.df/0_445b3_9857d138_XL.jpg"/>
          <p:cNvPicPr/>
          <p:nvPr/>
        </p:nvPicPr>
        <p:blipFill>
          <a:blip r:embed="rId8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085184"/>
            <a:ext cx="1296144" cy="126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g-fotki.yandex.ru/get/4004/inmira.df/0_445b3_9857d138_XL.jpg"/>
          <p:cNvPicPr/>
          <p:nvPr/>
        </p:nvPicPr>
        <p:blipFill>
          <a:blip r:embed="rId9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05109">
            <a:off x="4788024" y="1556792"/>
            <a:ext cx="1296144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img-fotki.yandex.ru/get/4004/inmira.df/0_445b3_9857d138_XL.jpg"/>
          <p:cNvPicPr/>
          <p:nvPr/>
        </p:nvPicPr>
        <p:blipFill>
          <a:blip r:embed="rId10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65749">
            <a:off x="8074732" y="2563349"/>
            <a:ext cx="1055995" cy="993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88640"/>
            <a:ext cx="3096344" cy="648072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8. </a:t>
            </a:r>
            <a:r>
              <a:rPr lang="ru-RU" sz="1600" b="1" u="sng" dirty="0" smtClean="0"/>
              <a:t>Выставка рисунков  «Светлый праздник Рождества» </a:t>
            </a:r>
            <a:endParaRPr lang="ru-RU" sz="1600" dirty="0" smtClean="0"/>
          </a:p>
          <a:p>
            <a:r>
              <a:rPr lang="ru-RU" b="1" u="sng" dirty="0" smtClean="0"/>
              <a:t>Цель:</a:t>
            </a:r>
            <a:r>
              <a:rPr lang="ru-RU" b="1" dirty="0" smtClean="0"/>
              <a:t> </a:t>
            </a:r>
            <a:r>
              <a:rPr lang="ru-RU" sz="1200" dirty="0" smtClean="0"/>
              <a:t>расширять  и пополнять знания детей о христианских праздниках, их особенности, значимости для людей. Отражать это в рисунках. Способствовать более тесному общению детей и взрослых .</a:t>
            </a:r>
          </a:p>
          <a:p>
            <a:pPr lvl="0"/>
            <a:r>
              <a:rPr lang="ru-RU" dirty="0" smtClean="0"/>
              <a:t> </a:t>
            </a:r>
            <a:r>
              <a:rPr lang="ru-RU" b="1" dirty="0" smtClean="0"/>
              <a:t>9</a:t>
            </a:r>
            <a:r>
              <a:rPr lang="ru-RU" sz="1600" b="1" dirty="0" smtClean="0"/>
              <a:t>.  </a:t>
            </a:r>
            <a:r>
              <a:rPr lang="ru-RU" sz="1600" b="1" u="sng" dirty="0" smtClean="0"/>
              <a:t>Организация совместной работы родителей и детей  «Рождественская елка»</a:t>
            </a:r>
            <a:endParaRPr lang="ru-RU" sz="1600" dirty="0" smtClean="0"/>
          </a:p>
          <a:p>
            <a:pPr lvl="0"/>
            <a:r>
              <a:rPr lang="ru-RU" b="1" dirty="0" smtClean="0"/>
              <a:t>10. </a:t>
            </a:r>
            <a:r>
              <a:rPr lang="ru-RU" sz="1600" b="1" u="sng" dirty="0" smtClean="0"/>
              <a:t>Чтение стихов о Рождестве в </a:t>
            </a:r>
            <a:r>
              <a:rPr lang="ru-RU" sz="1600" b="1" u="sng" dirty="0" err="1" smtClean="0"/>
              <a:t>Тихвиновском</a:t>
            </a:r>
            <a:r>
              <a:rPr lang="ru-RU" sz="1600" b="1" u="sng" dirty="0" smtClean="0"/>
              <a:t>  храме. </a:t>
            </a:r>
            <a:endParaRPr lang="ru-RU" sz="1600" dirty="0" smtClean="0"/>
          </a:p>
          <a:p>
            <a:pPr lvl="0"/>
            <a:r>
              <a:rPr lang="ru-RU" b="1" dirty="0" smtClean="0"/>
              <a:t>11. </a:t>
            </a:r>
            <a:r>
              <a:rPr lang="ru-RU" sz="1600" b="1" u="sng" dirty="0" smtClean="0"/>
              <a:t>Организация НОД в старшей группе на тему «Жаворонок» (ручной труд)</a:t>
            </a:r>
            <a:endParaRPr lang="ru-RU" sz="1600" dirty="0" smtClean="0"/>
          </a:p>
          <a:p>
            <a:r>
              <a:rPr lang="ru-RU" sz="1200" b="1" u="sng" dirty="0" smtClean="0"/>
              <a:t>Цель: </a:t>
            </a:r>
            <a:endParaRPr lang="ru-RU" sz="1200" dirty="0" smtClean="0"/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изготовить вместе с детьми  птички из бумаги  к празднику « 40 святых»;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расширять представление детей о народных православных праздниках.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12. </a:t>
            </a:r>
            <a:r>
              <a:rPr lang="ru-RU" sz="1600" b="1" u="sng" dirty="0" smtClean="0"/>
              <a:t>Беседа с детьми на тему:  </a:t>
            </a:r>
          </a:p>
          <a:p>
            <a:pPr>
              <a:spcBef>
                <a:spcPts val="0"/>
              </a:spcBef>
            </a:pPr>
            <a:r>
              <a:rPr lang="ru-RU" sz="1600" b="1" u="sng" dirty="0" smtClean="0"/>
              <a:t>« Благовещение. Что за чудо?» </a:t>
            </a:r>
          </a:p>
          <a:p>
            <a:pPr lvl="0">
              <a:spcBef>
                <a:spcPts val="0"/>
              </a:spcBef>
            </a:pPr>
            <a:r>
              <a:rPr lang="ru-RU" b="1" dirty="0" smtClean="0"/>
              <a:t>13.</a:t>
            </a:r>
            <a:r>
              <a:rPr lang="ru-RU" sz="1600" b="1" u="sng" dirty="0" smtClean="0"/>
              <a:t> Пасха.</a:t>
            </a:r>
            <a:endParaRPr lang="ru-RU" sz="1600" dirty="0" smtClean="0"/>
          </a:p>
          <a:p>
            <a:r>
              <a:rPr lang="ru-RU" sz="1200" dirty="0" smtClean="0"/>
              <a:t>Беседа с детьми  о главном  празднике  православных христиан - Пасхе. </a:t>
            </a:r>
          </a:p>
          <a:p>
            <a:r>
              <a:rPr lang="ru-RU" sz="1200" dirty="0" smtClean="0"/>
              <a:t>Рассматривание иллюстраций по теме.</a:t>
            </a:r>
          </a:p>
          <a:p>
            <a:pPr>
              <a:spcBef>
                <a:spcPts val="0"/>
              </a:spcBef>
            </a:pPr>
            <a:endParaRPr lang="ru-RU" sz="1600" dirty="0" smtClean="0"/>
          </a:p>
          <a:p>
            <a:pPr lvl="0">
              <a:spcBef>
                <a:spcPts val="0"/>
              </a:spcBef>
            </a:pPr>
            <a:endParaRPr lang="ru-RU" sz="11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L:\Православные традиции проект\день матери-фотост гр\IMG_2323.JPG"/>
          <p:cNvPicPr>
            <a:picLocks noGrp="1"/>
          </p:cNvPicPr>
          <p:nvPr>
            <p:ph idx="1"/>
          </p:nvPr>
        </p:nvPicPr>
        <p:blipFill>
          <a:blip r:embed="rId3" cstate="email">
            <a:lum contras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88641"/>
            <a:ext cx="220075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L:\Православные традиции проект\день матери-фотост гр\IMG_2340.JPG"/>
          <p:cNvPicPr/>
          <p:nvPr/>
        </p:nvPicPr>
        <p:blipFill>
          <a:blip r:embed="rId5" cstate="email">
            <a:lum contras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5468" y="421316"/>
            <a:ext cx="338437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L:\Православные традиции проект\день матери-фотост гр\IMG_2349.JPG"/>
          <p:cNvPicPr/>
          <p:nvPr/>
        </p:nvPicPr>
        <p:blipFill>
          <a:blip r:embed="rId7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44827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L:\Православные традиции проект\день матери-фотост гр\день матери\грамота 001.jpg"/>
          <p:cNvPicPr/>
          <p:nvPr/>
        </p:nvPicPr>
        <p:blipFill rotWithShape="1">
          <a:blip r:embed="rId8" cstate="email">
            <a:lum contras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4005064"/>
            <a:ext cx="1944216" cy="2653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://img-fotki.yandex.ru/get/4004/inmira.df/0_445b3_9857d138_XL.jpg"/>
          <p:cNvPicPr/>
          <p:nvPr/>
        </p:nvPicPr>
        <p:blipFill>
          <a:blip r:embed="rId10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09772">
            <a:off x="6493824" y="2672916"/>
            <a:ext cx="1547664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g-fotki.yandex.ru/get/4004/inmira.df/0_445b3_9857d138_XL.jpg"/>
          <p:cNvPicPr/>
          <p:nvPr/>
        </p:nvPicPr>
        <p:blipFill>
          <a:blip r:embed="rId11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949280"/>
            <a:ext cx="1008112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img-fotki.yandex.ru/get/4004/inmira.df/0_445b3_9857d138_XL.jpg"/>
          <p:cNvPicPr/>
          <p:nvPr/>
        </p:nvPicPr>
        <p:blipFill>
          <a:blip r:embed="rId1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43545">
            <a:off x="91864" y="6101841"/>
            <a:ext cx="770200" cy="57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img-fotki.yandex.ru/get/4004/inmira.df/0_445b3_9857d138_XL.jpg"/>
          <p:cNvPicPr/>
          <p:nvPr/>
        </p:nvPicPr>
        <p:blipFill>
          <a:blip r:embed="rId1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43545">
            <a:off x="991456" y="6101842"/>
            <a:ext cx="770200" cy="57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img-fotki.yandex.ru/get/4004/inmira.df/0_445b3_9857d138_XL.jpg"/>
          <p:cNvPicPr/>
          <p:nvPr/>
        </p:nvPicPr>
        <p:blipFill>
          <a:blip r:embed="rId1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43545">
            <a:off x="1855551" y="6101843"/>
            <a:ext cx="770200" cy="57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img-fotki.yandex.ru/get/4004/inmira.df/0_445b3_9857d138_XL.jpg"/>
          <p:cNvPicPr/>
          <p:nvPr/>
        </p:nvPicPr>
        <p:blipFill>
          <a:blip r:embed="rId1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868701">
            <a:off x="2860294" y="5202455"/>
            <a:ext cx="770200" cy="57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img-fotki.yandex.ru/get/4004/inmira.df/0_445b3_9857d138_XL.jpg"/>
          <p:cNvPicPr/>
          <p:nvPr/>
        </p:nvPicPr>
        <p:blipFill>
          <a:blip r:embed="rId1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12508">
            <a:off x="2909533" y="4270254"/>
            <a:ext cx="770200" cy="57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L:\Православные традиции проект\пасха мероприятия\foto  16.jpg"/>
          <p:cNvPicPr/>
          <p:nvPr/>
        </p:nvPicPr>
        <p:blipFill>
          <a:blip r:embed="rId13" cstate="email">
            <a:lum contrast="2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324036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Содержимое 5" descr="G:\media\image1.jpeg"/>
          <p:cNvPicPr>
            <a:picLocks/>
          </p:cNvPicPr>
          <p:nvPr/>
        </p:nvPicPr>
        <p:blipFill>
          <a:blip r:embed="rId3" cstate="email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2028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I:\т.и\Конкурс чтецов 26 11 2015\кон чт\IMG_9038.JPG"/>
          <p:cNvPicPr>
            <a:picLocks noChangeAspect="1" noChangeArrowheads="1"/>
          </p:cNvPicPr>
          <p:nvPr/>
        </p:nvPicPr>
        <p:blipFill>
          <a:blip r:embed="rId4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201622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Odetsad\Documents\ангелы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2855913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L:\Православные традиции проект\пасха мероприятия\foto  9.jpg"/>
          <p:cNvPicPr/>
          <p:nvPr/>
        </p:nvPicPr>
        <p:blipFill>
          <a:blip r:embed="rId6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273" y="3766390"/>
            <a:ext cx="431687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L:\Православные традиции проект\пасха мероприятия\foto  13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898" y="3887757"/>
            <a:ext cx="2067803" cy="2709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img-fotki.yandex.ru/get/4004/inmira.df/0_445b3_9857d138_XL.jpg"/>
          <p:cNvPicPr/>
          <p:nvPr/>
        </p:nvPicPr>
        <p:blipFill>
          <a:blip r:embed="rId8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26302">
            <a:off x="1085302" y="5769532"/>
            <a:ext cx="895378" cy="90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g-fotki.yandex.ru/get/4004/inmira.df/0_445b3_9857d138_XL.jpg"/>
          <p:cNvPicPr/>
          <p:nvPr/>
        </p:nvPicPr>
        <p:blipFill>
          <a:blip r:embed="rId9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775469">
            <a:off x="147283" y="3940602"/>
            <a:ext cx="1076822" cy="86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g-fotki.yandex.ru/get/4004/inmira.df/0_445b3_9857d138_XL.jpg"/>
          <p:cNvPicPr/>
          <p:nvPr/>
        </p:nvPicPr>
        <p:blipFill>
          <a:blip r:embed="rId8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26302">
            <a:off x="3965622" y="2745195"/>
            <a:ext cx="895378" cy="90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img-fotki.yandex.ru/get/4004/inmira.df/0_445b3_9857d138_XL.jpg"/>
          <p:cNvPicPr/>
          <p:nvPr/>
        </p:nvPicPr>
        <p:blipFill>
          <a:blip r:embed="rId8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30892">
            <a:off x="2889467" y="2891851"/>
            <a:ext cx="895378" cy="90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g-fotki.yandex.ru/get/4004/inmira.df/0_445b3_9857d138_XL.jpg"/>
          <p:cNvPicPr/>
          <p:nvPr/>
        </p:nvPicPr>
        <p:blipFill>
          <a:blip r:embed="rId10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82185">
            <a:off x="7878141" y="197201"/>
            <a:ext cx="1170012" cy="143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img-fotki.yandex.ru/get/4004/inmira.df/0_445b3_9857d138_XL.jpg"/>
          <p:cNvPicPr/>
          <p:nvPr/>
        </p:nvPicPr>
        <p:blipFill>
          <a:blip r:embed="rId11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783067">
            <a:off x="8239856" y="2104125"/>
            <a:ext cx="998487" cy="106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img-fotki.yandex.ru/get/4004/inmira.df/0_445b3_9857d138_XL.jpg"/>
          <p:cNvPicPr/>
          <p:nvPr/>
        </p:nvPicPr>
        <p:blipFill>
          <a:blip r:embed="rId8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7919" y="5956223"/>
            <a:ext cx="895378" cy="90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347638"/>
          </a:xfrm>
        </p:spPr>
        <p:txBody>
          <a:bodyPr>
            <a:noAutofit/>
          </a:bodyPr>
          <a:lstStyle/>
          <a:p>
            <a:pPr algn="ctr"/>
            <a:r>
              <a:rPr lang="ru-RU" sz="2200" u="sng" dirty="0" smtClean="0"/>
              <a:t>Подготовительная группа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976664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/>
              <a:t>1. </a:t>
            </a:r>
            <a:r>
              <a:rPr lang="ru-RU" sz="1600" b="1" u="sng" dirty="0" smtClean="0"/>
              <a:t>Организация НОД в подготовительной группе на тему: «Весенние посиделки»</a:t>
            </a:r>
            <a:endParaRPr lang="ru-RU" sz="1600" dirty="0" smtClean="0"/>
          </a:p>
          <a:p>
            <a:r>
              <a:rPr lang="ru-RU" b="1" u="sng" dirty="0" smtClean="0"/>
              <a:t>Цель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sz="1200" dirty="0" smtClean="0"/>
              <a:t>Воспитывать любовь к народному творчеству; знакомство с                       православными традициями, праздниками.</a:t>
            </a:r>
          </a:p>
          <a:p>
            <a:pPr lvl="0"/>
            <a:r>
              <a:rPr lang="ru-RU" sz="1600" b="1" dirty="0" smtClean="0"/>
              <a:t>2. </a:t>
            </a:r>
            <a:r>
              <a:rPr lang="ru-RU" sz="1600" b="1" u="sng" dirty="0" smtClean="0"/>
              <a:t>Беседа с детьми на тему «Православная  книга».  Посещение детской библиотеки.</a:t>
            </a:r>
            <a:endParaRPr lang="ru-RU" sz="1600" dirty="0" smtClean="0"/>
          </a:p>
          <a:p>
            <a:r>
              <a:rPr lang="ru-RU" b="1" u="sng" dirty="0" smtClean="0"/>
              <a:t>Цель:</a:t>
            </a:r>
            <a:r>
              <a:rPr lang="ru-RU" dirty="0" smtClean="0"/>
              <a:t> </a:t>
            </a:r>
            <a:r>
              <a:rPr lang="ru-RU" sz="1200" dirty="0" smtClean="0"/>
              <a:t>В доступной для детей форме рассказать о том, какие бывают православные книги, как они нас учат добру, взаимопомощи, уважению к старшим, жить по законам общества и по чести.</a:t>
            </a:r>
          </a:p>
          <a:p>
            <a:pPr lvl="0"/>
            <a:r>
              <a:rPr lang="ru-RU" b="1" dirty="0" smtClean="0"/>
              <a:t>3. </a:t>
            </a:r>
            <a:r>
              <a:rPr lang="ru-RU" b="1" u="sng" dirty="0" smtClean="0"/>
              <a:t>Экскурсия в Храм Сретения Господня.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5" name="Содержимое 14" descr="L:\Православные традиции проект\ТЕСЛИВ\P_20160408_095300.jpg"/>
          <p:cNvPicPr>
            <a:picLocks noGrp="1"/>
          </p:cNvPicPr>
          <p:nvPr>
            <p:ph idx="1"/>
          </p:nvPr>
        </p:nvPicPr>
        <p:blipFill rotWithShape="1"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692696"/>
            <a:ext cx="33123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L:\Православные традиции проект\ТЕСЛИВ\P_20160408_110333.jpg"/>
          <p:cNvPicPr/>
          <p:nvPr/>
        </p:nvPicPr>
        <p:blipFill rotWithShape="1"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1556792"/>
            <a:ext cx="280831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L:\Православные традиции проект\православная книга\SDC14081.JPG"/>
          <p:cNvPicPr/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3960440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6" descr="http://s44.radikal.ru/i103/1008/59/f879d902049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827" y="3933056"/>
            <a:ext cx="2393173" cy="2924944"/>
          </a:xfrm>
          <a:prstGeom prst="rect">
            <a:avLst/>
          </a:prstGeom>
          <a:noFill/>
        </p:spPr>
      </p:pic>
      <p:pic>
        <p:nvPicPr>
          <p:cNvPr id="21" name="Picture 2" descr="http://img-fotki.yandex.ru/get/9092/16969765.142/0_74cbe_b419d6cd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076273" y="0"/>
            <a:ext cx="3067727" cy="2475656"/>
          </a:xfrm>
          <a:prstGeom prst="rect">
            <a:avLst/>
          </a:prstGeom>
          <a:noFill/>
        </p:spPr>
      </p:pic>
      <p:pic>
        <p:nvPicPr>
          <p:cNvPr id="22" name="Рисунок 21" descr="http://img-fotki.yandex.ru/get/4004/inmira.df/0_445b3_9857d138_XL.jpg"/>
          <p:cNvPicPr/>
          <p:nvPr/>
        </p:nvPicPr>
        <p:blipFill>
          <a:blip r:embed="rId8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40415">
            <a:off x="2106192" y="5004747"/>
            <a:ext cx="1398122" cy="1374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L:\Православные традиции проект\православная книга\SDC14106.JPG"/>
          <p:cNvPicPr/>
          <p:nvPr/>
        </p:nvPicPr>
        <p:blipFill rotWithShape="1"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22" y="980728"/>
            <a:ext cx="626469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010" name="Picture 2" descr="http://img-fotki.yandex.ru/get/9092/16969765.142/0_74cbe_b419d6cd_ori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82344"/>
            <a:ext cx="3067727" cy="2475656"/>
          </a:xfrm>
          <a:prstGeom prst="rect">
            <a:avLst/>
          </a:prstGeom>
          <a:noFill/>
        </p:spPr>
      </p:pic>
      <p:pic>
        <p:nvPicPr>
          <p:cNvPr id="43014" name="Picture 6" descr="http://s44.radikal.ru/i103/1008/59/f879d902049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788545"/>
            <a:ext cx="2699792" cy="3069455"/>
          </a:xfrm>
          <a:prstGeom prst="rect">
            <a:avLst/>
          </a:prstGeom>
          <a:noFill/>
        </p:spPr>
      </p:pic>
      <p:pic>
        <p:nvPicPr>
          <p:cNvPr id="16" name="Рисунок 15" descr="http://img-fotki.yandex.ru/get/4004/inmira.df/0_445b3_9857d138_XL.jpg"/>
          <p:cNvPicPr/>
          <p:nvPr/>
        </p:nvPicPr>
        <p:blipFill>
          <a:blip r:embed="rId6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30892">
            <a:off x="7858017" y="3035867"/>
            <a:ext cx="895378" cy="90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img-fotki.yandex.ru/get/4004/inmira.df/0_445b3_9857d138_XL.jpg"/>
          <p:cNvPicPr/>
          <p:nvPr/>
        </p:nvPicPr>
        <p:blipFill>
          <a:blip r:embed="rId7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30892">
            <a:off x="3120833" y="5550107"/>
            <a:ext cx="1246152" cy="129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img-fotki.yandex.ru/get/4004/inmira.df/0_445b3_9857d138_XL.jpg"/>
          <p:cNvPicPr/>
          <p:nvPr/>
        </p:nvPicPr>
        <p:blipFill>
          <a:blip r:embed="rId7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30892">
            <a:off x="4993041" y="5550107"/>
            <a:ext cx="1246152" cy="1299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87072" y="-33010"/>
            <a:ext cx="6969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День славянской письменности и культуры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Рисунок 3" descr="C:\Users\Alexey-SvetaPK\AppData\Local\Temp\foto1.jpg"/>
          <p:cNvPicPr/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032448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Alexey-SvetaPK\AppData\Local\Temp\foto3.jpg"/>
          <p:cNvPicPr/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110206" cy="2808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Alexey-SvetaPK\AppData\Local\Temp\foto4.jpg"/>
          <p:cNvPicPr/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10445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Alexey-SvetaPK\AppData\Local\Temp\foto5.jpg"/>
          <p:cNvPicPr/>
          <p:nvPr/>
        </p:nvPicPr>
        <p:blipFill>
          <a:blip r:embed="rId6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173140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347638"/>
          </a:xfrm>
        </p:spPr>
        <p:txBody>
          <a:bodyPr>
            <a:noAutofit/>
          </a:bodyPr>
          <a:lstStyle/>
          <a:p>
            <a:pPr algn="ctr"/>
            <a:r>
              <a:rPr lang="ru-RU" sz="2200" u="sng" dirty="0" smtClean="0"/>
              <a:t>Заключительный этап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3286001" cy="5976664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u="sng" dirty="0" smtClean="0"/>
              <a:t>Праздник «Пасхальная весна»</a:t>
            </a:r>
            <a:endParaRPr lang="ru-RU" sz="1600" dirty="0" smtClean="0"/>
          </a:p>
          <a:p>
            <a:r>
              <a:rPr lang="ru-RU" sz="1500" dirty="0" smtClean="0"/>
              <a:t> (в рамках  детского и юношеского Пасхального фестиваля </a:t>
            </a:r>
            <a:r>
              <a:rPr lang="ru-RU" sz="1500" dirty="0" err="1" smtClean="0"/>
              <a:t>Россошанской</a:t>
            </a:r>
            <a:r>
              <a:rPr lang="ru-RU" sz="1500" dirty="0" smtClean="0"/>
              <a:t> Епархии «Пасхальная весна – </a:t>
            </a:r>
            <a:r>
              <a:rPr lang="ru-RU" sz="1500" dirty="0" err="1" smtClean="0"/>
              <a:t>весна</a:t>
            </a:r>
            <a:r>
              <a:rPr lang="ru-RU" sz="1500" dirty="0" smtClean="0"/>
              <a:t> По</a:t>
            </a:r>
          </a:p>
          <a:p>
            <a:r>
              <a:rPr lang="ru-RU" sz="1500" dirty="0" smtClean="0"/>
              <a:t>беды»)</a:t>
            </a:r>
          </a:p>
          <a:p>
            <a:r>
              <a:rPr lang="ru-RU" sz="1600" b="1" u="sng" dirty="0" smtClean="0"/>
              <a:t>Цель:</a:t>
            </a:r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r>
              <a:rPr lang="ru-RU" sz="1500" dirty="0" smtClean="0"/>
              <a:t>осуществление воспитания духовно-нравственной личности на основе привития чувства патриотизма, любви к родному краю, уважения к народным традициям;</a:t>
            </a:r>
          </a:p>
          <a:p>
            <a:pPr lvl="0">
              <a:buFont typeface="Arial" pitchFamily="34" charset="0"/>
              <a:buChar char="•"/>
            </a:pPr>
            <a:r>
              <a:rPr lang="ru-RU" sz="1500" dirty="0" smtClean="0"/>
              <a:t>дать представление о том, что такое “традиции”.</a:t>
            </a:r>
          </a:p>
          <a:p>
            <a:pPr lvl="0">
              <a:buFont typeface="Arial" pitchFamily="34" charset="0"/>
              <a:buChar char="•"/>
            </a:pPr>
            <a:r>
              <a:rPr lang="ru-RU" sz="1500" dirty="0" smtClean="0"/>
              <a:t>познакомить детей  с  православными семейными традициями и традициями нашего народа;</a:t>
            </a:r>
          </a:p>
          <a:p>
            <a:pPr lvl="0">
              <a:buFont typeface="Arial" pitchFamily="34" charset="0"/>
              <a:buChar char="•"/>
            </a:pPr>
            <a:r>
              <a:rPr lang="ru-RU" sz="1500" dirty="0" smtClean="0"/>
              <a:t>активизировать представления детей о народных праздниках, обычаях и традициях русского народа;</a:t>
            </a:r>
          </a:p>
          <a:p>
            <a:pPr lvl="0">
              <a:buFont typeface="Arial" pitchFamily="34" charset="0"/>
              <a:buChar char="•"/>
            </a:pPr>
            <a:r>
              <a:rPr lang="ru-RU" sz="1500" dirty="0" smtClean="0"/>
              <a:t>развивать интерес к православию;</a:t>
            </a:r>
          </a:p>
          <a:p>
            <a:pPr lvl="0">
              <a:buFont typeface="Arial" pitchFamily="34" charset="0"/>
              <a:buChar char="•"/>
            </a:pPr>
            <a:r>
              <a:rPr lang="ru-RU" sz="1500" dirty="0" smtClean="0"/>
              <a:t>развивать  творческую активность;</a:t>
            </a:r>
          </a:p>
          <a:p>
            <a:pPr lvl="0">
              <a:buFont typeface="Arial" pitchFamily="34" charset="0"/>
              <a:buChar char="•"/>
            </a:pPr>
            <a:r>
              <a:rPr lang="ru-RU" sz="1500" dirty="0" smtClean="0"/>
              <a:t>воспитание любви к семье, Родине;</a:t>
            </a:r>
          </a:p>
          <a:p>
            <a:pPr lvl="0">
              <a:buFont typeface="Arial" pitchFamily="34" charset="0"/>
              <a:buChar char="•"/>
            </a:pPr>
            <a:r>
              <a:rPr lang="ru-RU" sz="1500" dirty="0" smtClean="0"/>
              <a:t>налаживание рабочих контактов и совместной работы в области духовно-нравственного развития детей между родителями и учебным учреждением.</a:t>
            </a:r>
          </a:p>
          <a:p>
            <a:endParaRPr lang="ru-RU" dirty="0"/>
          </a:p>
        </p:txBody>
      </p:sp>
      <p:pic>
        <p:nvPicPr>
          <p:cNvPr id="13" name="Содержимое 12" descr="L:\Православные традиции проект\пасха мероприятия\SDC14647.JPG"/>
          <p:cNvPicPr>
            <a:picLocks noGrp="1"/>
          </p:cNvPicPr>
          <p:nvPr>
            <p:ph idx="1"/>
          </p:nvPr>
        </p:nvPicPr>
        <p:blipFill rotWithShape="1">
          <a:blip r:embed="rId3" cstate="email">
            <a:lum contras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692696"/>
            <a:ext cx="3106688" cy="2116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L:\Православные традиции проект\пасха мероприятия\SDC14657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692696"/>
            <a:ext cx="2232967" cy="1753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L:\Православные традиции проект\пасха мероприятия\SDC14658.JPG"/>
          <p:cNvPicPr/>
          <p:nvPr/>
        </p:nvPicPr>
        <p:blipFill rotWithShape="1">
          <a:blip r:embed="rId6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2924944"/>
            <a:ext cx="352839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http://www.arinasorokina.ru/wp-content/uploads/2012/05/oformlenie-31.png"/>
          <p:cNvPicPr/>
          <p:nvPr/>
        </p:nvPicPr>
        <p:blipFill>
          <a:blip r:embed="rId7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5862862"/>
            <a:ext cx="4608512" cy="8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6" descr="http://s44.radikal.ru/i103/1008/59/f879d9020498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56581">
            <a:off x="7082238" y="3429000"/>
            <a:ext cx="1672749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88032"/>
          </a:xfrm>
        </p:spPr>
        <p:txBody>
          <a:bodyPr>
            <a:noAutofit/>
          </a:bodyPr>
          <a:lstStyle/>
          <a:p>
            <a:r>
              <a:rPr lang="ru-RU" sz="2400" b="1" u="sng" dirty="0" smtClean="0"/>
              <a:t>Пасхальная выставка</a:t>
            </a:r>
            <a:br>
              <a:rPr lang="ru-RU" sz="2400" b="1" u="sng" dirty="0" smtClean="0"/>
            </a:br>
            <a:endParaRPr lang="ru-RU" sz="2400" b="1" u="sng" dirty="0"/>
          </a:p>
        </p:txBody>
      </p:sp>
      <p:pic>
        <p:nvPicPr>
          <p:cNvPr id="5" name="Picture 2" descr="C:\Users\Odetsad\Desktop\фото\выставка Пасха\foto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8083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Odetsad\Desktop\фото\выставка Пасха\foto5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3064993" cy="444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Users\Odetsad\Desktop\фото\выставка Пасха\SDC14631.JPG"/>
          <p:cNvPicPr>
            <a:picLocks noChangeAspect="1" noChangeArrowheads="1"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836712"/>
            <a:ext cx="2411760" cy="1810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C:\Users\Odetsad\Desktop\фото\выставка Пасха\foto1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924944"/>
            <a:ext cx="2354389" cy="3240360"/>
          </a:xfrm>
          <a:prstGeom prst="rect">
            <a:avLst/>
          </a:prstGeom>
          <a:noFill/>
        </p:spPr>
      </p:pic>
      <p:pic>
        <p:nvPicPr>
          <p:cNvPr id="10" name="Рисунок 9" descr="http://www.arinasorokina.ru/wp-content/uploads/2012/05/oformlenie-31.png"/>
          <p:cNvPicPr/>
          <p:nvPr/>
        </p:nvPicPr>
        <p:blipFill>
          <a:blip r:embed="rId7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45224"/>
            <a:ext cx="5184576" cy="119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картинки пезентация\sfondo-desktop-34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2551837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Работа по развитию духовно-нравственного начала в детях сложна, многогранна и никогда не кончается. Мы надеемся, что добрые семена взрастут в детских душах и наши дети вырастут добрыми и умными, хорошими гражданами родной страны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 smtClean="0"/>
              <a:t>Цель проекта:  </a:t>
            </a:r>
            <a:br>
              <a:rPr lang="ru-RU" b="1" u="sng" dirty="0" smtClean="0"/>
            </a:br>
            <a:r>
              <a:rPr lang="ru-RU" sz="3600" dirty="0" smtClean="0"/>
              <a:t>Приобщение   	дошкольников к истокам русской народной культуры путём знакомства с народными фольклорными праздниками.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71525" y="3594100"/>
            <a:ext cx="6121400" cy="2173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28575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E36C0A"/>
                  </a:gs>
                  <a:gs pos="100000">
                    <a:srgbClr val="E36C0A">
                      <a:gamma/>
                      <a:shade val="60000"/>
                      <a:invGamma/>
                    </a:srgbClr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141" y="285728"/>
            <a:ext cx="8929718" cy="63579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                               </a:t>
            </a:r>
            <a:r>
              <a:rPr lang="ru-RU" sz="4000" b="1" u="sng" dirty="0" smtClean="0"/>
              <a:t>Задачи:</a:t>
            </a:r>
            <a:endParaRPr lang="ru-RU" sz="4000" dirty="0" smtClean="0"/>
          </a:p>
          <a:p>
            <a:pPr lvl="0"/>
            <a:r>
              <a:rPr lang="ru-RU" sz="2000" dirty="0" smtClean="0"/>
              <a:t>осуществление воспитания духовно-нравственной личности на основе привития чувства патриотизма, любви к родному краю, уважения к народным традициям;</a:t>
            </a:r>
          </a:p>
          <a:p>
            <a:pPr lvl="0"/>
            <a:r>
              <a:rPr lang="ru-RU" sz="2000" dirty="0" smtClean="0"/>
              <a:t>дать представление о том, что такое “традиции”.</a:t>
            </a:r>
          </a:p>
          <a:p>
            <a:pPr lvl="0"/>
            <a:r>
              <a:rPr lang="ru-RU" sz="2000" dirty="0" smtClean="0"/>
              <a:t>познакомить детей  с  православными семейными традициями и традициями нашего народа;</a:t>
            </a:r>
          </a:p>
          <a:p>
            <a:pPr lvl="0"/>
            <a:r>
              <a:rPr lang="ru-RU" sz="2000" dirty="0" smtClean="0"/>
              <a:t>активизировать представления детей о народных праздниках, обычаях и традициях русского народа;</a:t>
            </a:r>
          </a:p>
          <a:p>
            <a:pPr lvl="0"/>
            <a:r>
              <a:rPr lang="ru-RU" sz="2000" dirty="0" smtClean="0"/>
              <a:t>развивать интерес к православию;</a:t>
            </a:r>
          </a:p>
          <a:p>
            <a:pPr lvl="0"/>
            <a:r>
              <a:rPr lang="ru-RU" sz="2000" dirty="0" smtClean="0"/>
              <a:t>развивать проектную деятельность, творческую активность;</a:t>
            </a:r>
          </a:p>
          <a:p>
            <a:pPr lvl="0"/>
            <a:r>
              <a:rPr lang="ru-RU" sz="2000" dirty="0" smtClean="0"/>
              <a:t>помочь детям осознать значение родительского попечения, </a:t>
            </a:r>
            <a:r>
              <a:rPr lang="ru-RU" sz="2000" dirty="0" err="1" smtClean="0"/>
              <a:t>межпоколенческих</a:t>
            </a:r>
            <a:r>
              <a:rPr lang="ru-RU" sz="2000" dirty="0" smtClean="0"/>
              <a:t> отношений;</a:t>
            </a:r>
          </a:p>
          <a:p>
            <a:pPr lvl="0"/>
            <a:r>
              <a:rPr lang="ru-RU" sz="2000" dirty="0" smtClean="0"/>
              <a:t>воспитание любви к семье, Родине;</a:t>
            </a:r>
          </a:p>
          <a:p>
            <a:pPr lvl="0"/>
            <a:r>
              <a:rPr lang="ru-RU" sz="2000" dirty="0" smtClean="0"/>
              <a:t>налаживание рабочих контактов и совместной работы в области духовно-нравственного развития детей между родителями и учебным учреждением.</a:t>
            </a:r>
          </a:p>
          <a:p>
            <a:pPr lvl="0"/>
            <a:r>
              <a:rPr lang="ru-RU" sz="2000" dirty="0" smtClean="0"/>
              <a:t>создание  благоприятной среды для осознания детьми и их родителями уникальности, неповторимости каждой семьи.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Актуальность</a:t>
            </a:r>
            <a:endParaRPr lang="ru-RU" sz="4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25000" lnSpcReduction="20000"/>
          </a:bodyPr>
          <a:lstStyle/>
          <a:p>
            <a:pPr marL="10800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9600" dirty="0" smtClean="0"/>
              <a:t>	  </a:t>
            </a:r>
            <a:r>
              <a:rPr lang="ru-RU" sz="8000" dirty="0" smtClean="0"/>
              <a:t>Что характеризует человека, прежде всего? Культура. Это понятие включает в себя духовность и нравственность, цивилизованность и образованность.</a:t>
            </a:r>
            <a:br>
              <a:rPr lang="ru-RU" sz="8000" dirty="0" smtClean="0"/>
            </a:br>
            <a:r>
              <a:rPr lang="ru-RU" sz="8000" dirty="0" smtClean="0"/>
              <a:t>  Духовно – нравственное воспитание – это формирование ценностного отношения к жизни, которое обеспечивает устойчивое и гармоническое развитие человека и включает в себя воспитание чувства долга, справедливости и ответственности. </a:t>
            </a:r>
            <a:r>
              <a:rPr lang="ru-RU" sz="8000" dirty="0" smtClean="0">
                <a:ea typeface="Calibri"/>
                <a:cs typeface="Times New Roman"/>
              </a:rPr>
              <a:t>Традиции семьи – это огромная мастерская, в которой переплетается все – вдохновение, игра, радость, творчество, умение, точность, искусство…Традиции одухотворяют пространство событий и творят атмосферу нашего дома.</a:t>
            </a:r>
          </a:p>
          <a:p>
            <a:pPr marL="108000">
              <a:lnSpc>
                <a:spcPct val="120000"/>
              </a:lnSpc>
              <a:buNone/>
            </a:pPr>
            <a:r>
              <a:rPr lang="ru-RU" sz="8000" dirty="0" smtClean="0">
                <a:ea typeface="Times New Roman"/>
              </a:rPr>
              <a:t>    Ритм жизни ребенка наиболее естественен календарному ритму, заданному самой природой, в нем определенность и порядок. Жизнь по народному календарю дает ребенку жизненный опыт, ведь он получает так много живых впечатлений, ощущений, простор для фантазии и творчества. </a:t>
            </a:r>
            <a:endParaRPr lang="ru-RU" sz="8000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8000" dirty="0" smtClean="0"/>
              <a:t>   Данный </a:t>
            </a:r>
            <a:r>
              <a:rPr lang="ru-RU" sz="8000" dirty="0" smtClean="0">
                <a:ea typeface="Times New Roman"/>
                <a:cs typeface="Times New Roman"/>
              </a:rPr>
              <a:t>проект поможет нам и  нашим детям ощутить цикличность жизни и смену времен года и, конечно, как и любое общее дело, еще больше сплотит семью. </a:t>
            </a:r>
            <a:endParaRPr lang="ru-RU" sz="8000" dirty="0" smtClean="0">
              <a:ea typeface="Calibri"/>
              <a:cs typeface="Times New Roman"/>
            </a:endParaRPr>
          </a:p>
          <a:p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endParaRPr lang="ru-RU" sz="7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Предполагаемый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/>
              <a:t>Внешние продукты:</a:t>
            </a:r>
            <a:endParaRPr lang="ru-RU" sz="3800" dirty="0" smtClean="0"/>
          </a:p>
          <a:p>
            <a:r>
              <a:rPr lang="ru-RU" sz="3400" dirty="0" smtClean="0"/>
              <a:t>участие в «Покровской ярмарке» (мероприятие районного масштаба);</a:t>
            </a:r>
          </a:p>
          <a:p>
            <a:r>
              <a:rPr lang="ru-RU" sz="3400" dirty="0" smtClean="0"/>
              <a:t>участие в епархиальном конкурсе чтецов духовной поэзии               «В начале было слово…» </a:t>
            </a:r>
          </a:p>
          <a:p>
            <a:r>
              <a:rPr lang="ru-RU" sz="3400" dirty="0" smtClean="0"/>
              <a:t>участие в </a:t>
            </a:r>
            <a:r>
              <a:rPr lang="en-US" sz="3400" dirty="0" smtClean="0"/>
              <a:t>III</a:t>
            </a:r>
            <a:r>
              <a:rPr lang="ru-RU" sz="3400" dirty="0" smtClean="0"/>
              <a:t> детском и  юношеском Пасхальном фестивале </a:t>
            </a:r>
            <a:r>
              <a:rPr lang="ru-RU" sz="3400" dirty="0" err="1" smtClean="0"/>
              <a:t>Россошанской</a:t>
            </a:r>
            <a:r>
              <a:rPr lang="ru-RU" sz="3400" dirty="0" smtClean="0"/>
              <a:t> Епархии «ПАСХАЛЬНАЯ ВЕСНА – ВЕСНА ПОБЕДЫ» </a:t>
            </a:r>
          </a:p>
          <a:p>
            <a:r>
              <a:rPr lang="ru-RU" sz="3400" dirty="0" smtClean="0"/>
              <a:t>оформление выставки творческих работ к светлому празднику Пасхи;</a:t>
            </a:r>
          </a:p>
          <a:p>
            <a:r>
              <a:rPr lang="ru-RU" sz="3400" dirty="0" smtClean="0"/>
              <a:t>проведение обобщающего занятия  «Светлый праздник Пасхи».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3800" b="1" dirty="0" smtClean="0"/>
              <a:t>Внутренние продукты:</a:t>
            </a:r>
            <a:endParaRPr lang="ru-RU" sz="3800" dirty="0" smtClean="0"/>
          </a:p>
          <a:p>
            <a:r>
              <a:rPr lang="ru-RU" sz="3400" dirty="0" smtClean="0"/>
              <a:t>формировать устойчивый интерес к культуре русского народа;</a:t>
            </a:r>
          </a:p>
          <a:p>
            <a:r>
              <a:rPr lang="ru-RU" sz="3400" dirty="0" smtClean="0"/>
              <a:t>способствовать познанию детьми произведений  устного народного творчества, песен, декоративно –прикладного искусства;</a:t>
            </a:r>
          </a:p>
          <a:p>
            <a:r>
              <a:rPr lang="ru-RU" sz="3400" dirty="0" smtClean="0"/>
              <a:t>сохранить русские праздники для себя и для потомков.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      </a:t>
            </a:r>
            <a:r>
              <a:rPr lang="ru-RU" sz="3600" b="1" u="sng" dirty="0" smtClean="0"/>
              <a:t>Реализация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765175"/>
            <a:ext cx="7992888" cy="53609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Воронежский край издавна был крупнейшим ярмарочным центром всего Черноземья. В начале ХХ века в Воронежской губернии проходило до 750 ярмарок, которые длились от трех дней до двух месяцев.</a:t>
            </a:r>
          </a:p>
          <a:p>
            <a:pPr algn="ctr">
              <a:buNone/>
            </a:pPr>
            <a:r>
              <a:rPr lang="ru-RU" sz="2000" dirty="0" smtClean="0"/>
              <a:t>  С праздника Покрова начинались традиционные осенние ярмарки, многие из которых проходили недалеко от монастырей. Самой известной была ярмарка при </a:t>
            </a:r>
            <a:r>
              <a:rPr lang="ru-RU" sz="2000" dirty="0" err="1" smtClean="0"/>
              <a:t>Томлевском</a:t>
            </a:r>
            <a:r>
              <a:rPr lang="ru-RU" sz="2000" dirty="0" smtClean="0"/>
              <a:t> монастыре, которая длилась 40 дней.</a:t>
            </a:r>
          </a:p>
          <a:p>
            <a:pPr algn="ctr">
              <a:buNone/>
            </a:pPr>
            <a:r>
              <a:rPr lang="ru-RU" sz="2000" dirty="0" smtClean="0"/>
              <a:t>Наш детский сад участвовал в мероприятии районного масштаба организованном по благословению </a:t>
            </a:r>
            <a:r>
              <a:rPr lang="ru-RU" sz="2000" dirty="0" err="1" smtClean="0"/>
              <a:t>Преосвященнейшего</a:t>
            </a:r>
            <a:r>
              <a:rPr lang="ru-RU" sz="2000" dirty="0" smtClean="0"/>
              <a:t> Андрея епископа </a:t>
            </a:r>
            <a:r>
              <a:rPr lang="ru-RU" sz="2000" dirty="0" err="1" smtClean="0"/>
              <a:t>Россошанского</a:t>
            </a:r>
            <a:r>
              <a:rPr lang="ru-RU" sz="2000" dirty="0" smtClean="0"/>
              <a:t> и </a:t>
            </a:r>
            <a:r>
              <a:rPr lang="ru-RU" sz="2000" dirty="0" err="1" smtClean="0"/>
              <a:t>Острогожского</a:t>
            </a:r>
            <a:r>
              <a:rPr lang="ru-RU" sz="2000" dirty="0" smtClean="0"/>
              <a:t> в благочиниях </a:t>
            </a:r>
            <a:r>
              <a:rPr lang="ru-RU" sz="2000" dirty="0" err="1" smtClean="0"/>
              <a:t>Россошанской</a:t>
            </a:r>
            <a:r>
              <a:rPr lang="ru-RU" sz="2000" dirty="0" smtClean="0"/>
              <a:t> и </a:t>
            </a:r>
            <a:r>
              <a:rPr lang="ru-RU" sz="2000" dirty="0" err="1" smtClean="0"/>
              <a:t>Острогожской</a:t>
            </a:r>
            <a:r>
              <a:rPr lang="ru-RU" sz="2000" dirty="0" smtClean="0"/>
              <a:t> епархии – </a:t>
            </a:r>
          </a:p>
          <a:p>
            <a:pPr algn="ctr">
              <a:buNone/>
            </a:pPr>
            <a:r>
              <a:rPr lang="ru-RU" sz="2000" dirty="0" smtClean="0"/>
              <a:t>«Покровской ярмарке – 2015»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Покровская   ярмарка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2" name="Содержимое 11" descr="C:\Users\Alexey-SvetaPK\AppData\Local\Temp\IMG_1104.JPG"/>
          <p:cNvPicPr>
            <a:picLocks noGrp="1"/>
          </p:cNvPicPr>
          <p:nvPr>
            <p:ph idx="1"/>
          </p:nvPr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032448" cy="2736304"/>
          </a:xfrm>
          <a:prstGeom prst="snip2DiagRect">
            <a:avLst>
              <a:gd name="adj1" fmla="val 225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Alexey-SvetaPK\AppData\Local\Temp\IMG_0388.JPG"/>
          <p:cNvPicPr/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104456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Alexey-SvetaPK\AppData\Local\Temp\IMG_1129.JPG"/>
          <p:cNvPicPr/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796" y="3645024"/>
            <a:ext cx="4032448" cy="29539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4916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u="sng" dirty="0" smtClean="0"/>
              <a:t>Средняя группа: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620688"/>
            <a:ext cx="2448271" cy="4176463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700" b="1" u="sng" dirty="0" smtClean="0"/>
              <a:t>Беседа с детьми 4-5 лет.</a:t>
            </a:r>
            <a:endParaRPr lang="ru-RU" sz="1700" dirty="0" smtClean="0"/>
          </a:p>
          <a:p>
            <a:pPr marL="342900" lvl="0" indent="-342900"/>
            <a:r>
              <a:rPr lang="ru-RU" sz="1700" b="1" dirty="0" smtClean="0"/>
              <a:t>Тема: «</a:t>
            </a:r>
            <a:r>
              <a:rPr lang="ru-RU" sz="1700" dirty="0" smtClean="0"/>
              <a:t>Роль дошкольного детства в понимании личностью категорий  «добро» и «зло»»</a:t>
            </a:r>
          </a:p>
          <a:p>
            <a:pPr marL="342900" lvl="0" indent="-342900"/>
            <a:r>
              <a:rPr lang="ru-RU" sz="1700" b="1" dirty="0" smtClean="0"/>
              <a:t> 2.   </a:t>
            </a:r>
            <a:r>
              <a:rPr lang="ru-RU" sz="1700" b="1" u="sng" dirty="0" smtClean="0"/>
              <a:t> Чтение художественной  литературы  с детьми (4-5 лет)  </a:t>
            </a:r>
            <a:endParaRPr lang="ru-RU" sz="1700" dirty="0" smtClean="0"/>
          </a:p>
          <a:p>
            <a:r>
              <a:rPr lang="ru-RU" sz="1700" b="1" dirty="0" smtClean="0"/>
              <a:t>Тема: </a:t>
            </a:r>
            <a:r>
              <a:rPr lang="ru-RU" sz="1700" dirty="0" smtClean="0"/>
              <a:t>«Православная литература»     </a:t>
            </a:r>
          </a:p>
          <a:p>
            <a:pPr lvl="0"/>
            <a:r>
              <a:rPr lang="ru-RU" sz="1700" b="1" dirty="0" smtClean="0"/>
              <a:t>3.    </a:t>
            </a:r>
            <a:r>
              <a:rPr lang="ru-RU" sz="1700" b="1" u="sng" dirty="0" smtClean="0"/>
              <a:t>Организация НОД с детьми средней группы</a:t>
            </a:r>
            <a:endParaRPr lang="ru-RU" sz="1700" dirty="0" smtClean="0"/>
          </a:p>
          <a:p>
            <a:r>
              <a:rPr lang="ru-RU" sz="1700" b="1" dirty="0" smtClean="0"/>
              <a:t>Тема: </a:t>
            </a:r>
            <a:r>
              <a:rPr lang="ru-RU" sz="1700" dirty="0" smtClean="0"/>
              <a:t>«Светлая Пасха»     </a:t>
            </a:r>
          </a:p>
          <a:p>
            <a:pPr lvl="0"/>
            <a:r>
              <a:rPr lang="ru-RU" sz="1700" b="1" dirty="0" smtClean="0"/>
              <a:t>4.     </a:t>
            </a:r>
            <a:r>
              <a:rPr lang="ru-RU" sz="1700" b="1" u="sng" dirty="0" smtClean="0"/>
              <a:t>Досуг - развлечение, посвященное празднику «День матери».</a:t>
            </a:r>
            <a:endParaRPr lang="ru-RU" sz="1700" dirty="0" smtClean="0"/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755158"/>
            <a:ext cx="5328591" cy="3906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://www.arinasorokina.ru/wp-content/uploads/2012/05/oformlenie-31.png"/>
          <p:cNvPicPr/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194920" y="768889"/>
            <a:ext cx="3563888" cy="692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1"/>
            <a:ext cx="60846" cy="596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347638"/>
          </a:xfrm>
        </p:spPr>
        <p:txBody>
          <a:bodyPr>
            <a:noAutofit/>
          </a:bodyPr>
          <a:lstStyle/>
          <a:p>
            <a:pPr algn="ctr"/>
            <a:r>
              <a:rPr lang="ru-RU" sz="2200" u="sng" dirty="0" smtClean="0"/>
              <a:t>Старшая группа 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976664"/>
          </a:xfrm>
        </p:spPr>
        <p:txBody>
          <a:bodyPr/>
          <a:lstStyle/>
          <a:p>
            <a:pPr marL="0" lvl="1"/>
            <a:r>
              <a:rPr lang="ru-RU" sz="1600" b="1" dirty="0" smtClean="0"/>
              <a:t>1.  </a:t>
            </a:r>
            <a:r>
              <a:rPr lang="ru-RU" sz="1600" b="1" u="sng" dirty="0" smtClean="0"/>
              <a:t> Организация НОД на тему «Наш прекрасный светлый мир» (чтение статьи «Кто сотворил наш мир»)</a:t>
            </a:r>
            <a:endParaRPr lang="ru-RU" sz="1600" dirty="0" smtClean="0"/>
          </a:p>
          <a:p>
            <a:r>
              <a:rPr lang="ru-RU" b="1" u="sng" dirty="0" smtClean="0"/>
              <a:t>Цель: </a:t>
            </a:r>
            <a:r>
              <a:rPr lang="ru-RU" dirty="0" smtClean="0"/>
              <a:t>пробудить интерес детей к окружающему миру в контексте христианской культуры: « Мир, в котором мы живем - дар божий человеку».  </a:t>
            </a:r>
          </a:p>
          <a:p>
            <a:r>
              <a:rPr lang="ru-RU" sz="1600" b="1" dirty="0" smtClean="0"/>
              <a:t>2.  </a:t>
            </a:r>
            <a:r>
              <a:rPr lang="ru-RU" sz="1600" b="1" u="sng" dirty="0" smtClean="0"/>
              <a:t>Участие в районном конкурсе чтецов «В начале было слово…»</a:t>
            </a:r>
            <a:endParaRPr lang="ru-RU" sz="1600" dirty="0" smtClean="0"/>
          </a:p>
          <a:p>
            <a:r>
              <a:rPr lang="ru-RU" dirty="0" smtClean="0"/>
              <a:t>(2 место в номинации «Мастерство чтеца»)</a:t>
            </a:r>
          </a:p>
          <a:p>
            <a:r>
              <a:rPr lang="ru-RU" b="1" dirty="0" smtClean="0"/>
              <a:t>3.  </a:t>
            </a:r>
            <a:r>
              <a:rPr lang="ru-RU" sz="1600" b="1" u="sng" dirty="0" smtClean="0"/>
              <a:t>«Покров»</a:t>
            </a:r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Организация творческого конкурса для родителей с детьми «Поделка к Покрову» для ярмарки.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Выставка поделок в ДОУ.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Оформление интерьера группы к Покрову.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Участие в районной «Благотворительной Покровской ярмарке»  </a:t>
            </a:r>
          </a:p>
          <a:p>
            <a:endParaRPr lang="ru-RU" dirty="0"/>
          </a:p>
        </p:txBody>
      </p:sp>
      <p:pic>
        <p:nvPicPr>
          <p:cNvPr id="6" name="Содержимое 5" descr="C:\Users\Alexey-SvetaPK\AppData\Local\Temp\trudrasp_10-2.jpg"/>
          <p:cNvPicPr>
            <a:picLocks noGrp="1"/>
          </p:cNvPicPr>
          <p:nvPr>
            <p:ph idx="1"/>
          </p:nvPr>
        </p:nvPicPr>
        <p:blipFill>
          <a:blip r:embed="rId3" cstate="email">
            <a:lum contras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692695"/>
            <a:ext cx="2808312" cy="2376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Alexey-SvetaPK\AppData\Local\Temp\trudrasp_7.jpg"/>
          <p:cNvPicPr/>
          <p:nvPr/>
        </p:nvPicPr>
        <p:blipFill rotWithShape="1">
          <a:blip r:embed="rId5" cstate="email">
            <a:lum contras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994157" y="2114856"/>
            <a:ext cx="2988333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://www.arinasorokina.ru/wp-content/uploads/2012/05/oformlenie-31.png"/>
          <p:cNvPicPr/>
          <p:nvPr/>
        </p:nvPicPr>
        <p:blipFill>
          <a:blip r:embed="rId7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5157192"/>
            <a:ext cx="4464496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942</Words>
  <Application>Microsoft Office PowerPoint</Application>
  <PresentationFormat>Экран (4:3)</PresentationFormat>
  <Paragraphs>116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Impact</vt:lpstr>
      <vt:lpstr>Times New Roman</vt:lpstr>
      <vt:lpstr>Тема Office</vt:lpstr>
      <vt:lpstr>проект на тему  </vt:lpstr>
      <vt:lpstr>      Цель проекта:   Приобщение    дошкольников к истокам русской народной культуры путём знакомства с народными фольклорными праздниками. </vt:lpstr>
      <vt:lpstr>Презентация PowerPoint</vt:lpstr>
      <vt:lpstr>Актуальность</vt:lpstr>
      <vt:lpstr>Предполагаемый результат: </vt:lpstr>
      <vt:lpstr>           Реализация проекта </vt:lpstr>
      <vt:lpstr>Покровская   ярмарка </vt:lpstr>
      <vt:lpstr>      Средняя группа: </vt:lpstr>
      <vt:lpstr>Старшая группа </vt:lpstr>
      <vt:lpstr>Презентация PowerPoint</vt:lpstr>
      <vt:lpstr>Презентация PowerPoint</vt:lpstr>
      <vt:lpstr>Презентация PowerPoint</vt:lpstr>
      <vt:lpstr>Подготовительная группа</vt:lpstr>
      <vt:lpstr>Презентация PowerPoint</vt:lpstr>
      <vt:lpstr>Презентация PowerPoint</vt:lpstr>
      <vt:lpstr>Заключительный этап</vt:lpstr>
      <vt:lpstr>Пасхальная выставка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Odetsad</dc:creator>
  <cp:lastModifiedBy>AORUS</cp:lastModifiedBy>
  <cp:revision>160</cp:revision>
  <dcterms:created xsi:type="dcterms:W3CDTF">2016-06-07T07:47:17Z</dcterms:created>
  <dcterms:modified xsi:type="dcterms:W3CDTF">2022-06-08T20:05:01Z</dcterms:modified>
</cp:coreProperties>
</file>